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Proxima Nova"/>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Siera Edward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ProximaNova-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ProximaNova-italic.fntdata"/><Relationship Id="rId25" Type="http://schemas.openxmlformats.org/officeDocument/2006/relationships/font" Target="fonts/ProximaNova-bold.fntdata"/><Relationship Id="rId27" Type="http://schemas.openxmlformats.org/officeDocument/2006/relationships/font" Target="fonts/ProximaNova-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4-10T04:23:03.181">
    <p:pos x="2965" y="725"/>
    <p:text>Lossy compression, on the other hand, removes some data from the original file and saves the image with a reduced file size.</p:text>
  </p:cm>
  <p:cm authorId="0" idx="2" dt="2024-04-10T04:22:49.792">
    <p:pos x="196" y="725"/>
    <p:text>lossless image compression means all the data from the original file is preserved.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c8fe73317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c8fe73317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Serenna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c8fe73317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c8fe73317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Siera </a:t>
            </a:r>
            <a:endParaRPr/>
          </a:p>
          <a:p>
            <a:pPr indent="0" lvl="0" marL="0" rtl="0" algn="l">
              <a:spcBef>
                <a:spcPts val="0"/>
              </a:spcBef>
              <a:spcAft>
                <a:spcPts val="0"/>
              </a:spcAft>
              <a:buNone/>
            </a:pPr>
            <a:r>
              <a:rPr lang="en"/>
              <a:t>Usually this is done using a computer program like Python, especially to keep track of all the color values.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c940e9e9d5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c940e9e9d5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Siera - Curve represents the value of the </a:t>
            </a:r>
            <a:r>
              <a:rPr lang="en"/>
              <a:t>singular</a:t>
            </a:r>
            <a:r>
              <a:rPr lang="en"/>
              <a:t> values. This is significant because for SVD, the singular values are ordered from largest to smallest, </a:t>
            </a:r>
            <a:r>
              <a:rPr lang="en"/>
              <a:t>beginning</a:t>
            </a:r>
            <a:r>
              <a:rPr lang="en"/>
              <a:t> with the largest. Like Raegan explained, this means that the first matrix contains the most information, slowly decreasing from there. Usually,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600">
                <a:solidFill>
                  <a:srgbClr val="616161"/>
                </a:solidFill>
                <a:latin typeface="Proxima Nova"/>
                <a:ea typeface="Proxima Nova"/>
                <a:cs typeface="Proxima Nova"/>
                <a:sym typeface="Proxima Nova"/>
              </a:rPr>
              <a:t>Regular:</a:t>
            </a:r>
            <a:endParaRPr sz="1600">
              <a:solidFill>
                <a:srgbClr val="616161"/>
              </a:solidFill>
              <a:latin typeface="Proxima Nova"/>
              <a:ea typeface="Proxima Nova"/>
              <a:cs typeface="Proxima Nova"/>
              <a:sym typeface="Proxima Nova"/>
            </a:endParaRPr>
          </a:p>
          <a:p>
            <a:pPr indent="-330200" lvl="0" marL="457200" rtl="0" algn="l">
              <a:lnSpc>
                <a:spcPct val="115000"/>
              </a:lnSpc>
              <a:spcBef>
                <a:spcPts val="0"/>
              </a:spcBef>
              <a:spcAft>
                <a:spcPts val="0"/>
              </a:spcAft>
              <a:buClr>
                <a:srgbClr val="616161"/>
              </a:buClr>
              <a:buSzPts val="1600"/>
              <a:buFont typeface="Proxima Nova"/>
              <a:buChar char="●"/>
            </a:pPr>
            <a:r>
              <a:rPr lang="en" sz="1600">
                <a:solidFill>
                  <a:srgbClr val="616161"/>
                </a:solidFill>
                <a:latin typeface="Proxima Nova"/>
                <a:ea typeface="Proxima Nova"/>
                <a:cs typeface="Proxima Nova"/>
                <a:sym typeface="Proxima Nova"/>
              </a:rPr>
              <a:t>Image Size: 600 × 402 </a:t>
            </a:r>
            <a:endParaRPr sz="1600">
              <a:solidFill>
                <a:srgbClr val="616161"/>
              </a:solidFill>
              <a:latin typeface="Proxima Nova"/>
              <a:ea typeface="Proxima Nova"/>
              <a:cs typeface="Proxima Nova"/>
              <a:sym typeface="Proxima Nova"/>
            </a:endParaRPr>
          </a:p>
          <a:p>
            <a:pPr indent="-330200" lvl="0" marL="457200" rtl="0" algn="l">
              <a:lnSpc>
                <a:spcPct val="115000"/>
              </a:lnSpc>
              <a:spcBef>
                <a:spcPts val="0"/>
              </a:spcBef>
              <a:spcAft>
                <a:spcPts val="0"/>
              </a:spcAft>
              <a:buClr>
                <a:srgbClr val="616161"/>
              </a:buClr>
              <a:buSzPts val="1600"/>
              <a:buFont typeface="Proxima Nova"/>
              <a:buChar char="●"/>
            </a:pPr>
            <a:r>
              <a:rPr lang="en" sz="1600">
                <a:solidFill>
                  <a:srgbClr val="616161"/>
                </a:solidFill>
                <a:latin typeface="Proxima Nova"/>
                <a:ea typeface="Proxima Nova"/>
                <a:cs typeface="Proxima Nova"/>
                <a:sym typeface="Proxima Nova"/>
              </a:rPr>
              <a:t>Pixels Count: 241200</a:t>
            </a:r>
            <a:endParaRPr sz="16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rPr lang="en" sz="1600">
                <a:solidFill>
                  <a:srgbClr val="616161"/>
                </a:solidFill>
                <a:latin typeface="Proxima Nova"/>
                <a:ea typeface="Proxima Nova"/>
                <a:cs typeface="Proxima Nova"/>
                <a:sym typeface="Proxima Nova"/>
              </a:rPr>
              <a:t>Compressed</a:t>
            </a:r>
            <a:endParaRPr sz="1600">
              <a:solidFill>
                <a:srgbClr val="616161"/>
              </a:solidFill>
              <a:latin typeface="Proxima Nova"/>
              <a:ea typeface="Proxima Nova"/>
              <a:cs typeface="Proxima Nova"/>
              <a:sym typeface="Proxima Nova"/>
            </a:endParaRPr>
          </a:p>
          <a:p>
            <a:pPr indent="-330200" lvl="0" marL="457200" rtl="0" algn="l">
              <a:lnSpc>
                <a:spcPct val="115000"/>
              </a:lnSpc>
              <a:spcBef>
                <a:spcPts val="0"/>
              </a:spcBef>
              <a:spcAft>
                <a:spcPts val="0"/>
              </a:spcAft>
              <a:buClr>
                <a:srgbClr val="616161"/>
              </a:buClr>
              <a:buSzPts val="1600"/>
              <a:buFont typeface="Proxima Nova"/>
              <a:buChar char="●"/>
            </a:pPr>
            <a:r>
              <a:rPr lang="en" sz="1600">
                <a:solidFill>
                  <a:srgbClr val="616161"/>
                </a:solidFill>
                <a:latin typeface="Proxima Nova"/>
                <a:ea typeface="Proxima Nova"/>
                <a:cs typeface="Proxima Nova"/>
                <a:sym typeface="Proxima Nova"/>
              </a:rPr>
              <a:t>Pixel Count with 20 singular values: 10030</a:t>
            </a:r>
            <a:endParaRPr sz="1600">
              <a:solidFill>
                <a:srgbClr val="616161"/>
              </a:solidFill>
              <a:latin typeface="Proxima Nova"/>
              <a:ea typeface="Proxima Nova"/>
              <a:cs typeface="Proxima Nova"/>
              <a:sym typeface="Proxima Nova"/>
            </a:endParaRPr>
          </a:p>
          <a:p>
            <a:pPr indent="-330200" lvl="0" marL="457200" rtl="0" algn="l">
              <a:lnSpc>
                <a:spcPct val="115000"/>
              </a:lnSpc>
              <a:spcBef>
                <a:spcPts val="0"/>
              </a:spcBef>
              <a:spcAft>
                <a:spcPts val="0"/>
              </a:spcAft>
              <a:buClr>
                <a:srgbClr val="616161"/>
              </a:buClr>
              <a:buSzPts val="1600"/>
              <a:buFont typeface="Proxima Nova"/>
              <a:buChar char="●"/>
            </a:pPr>
            <a:r>
              <a:rPr lang="en" sz="1600">
                <a:solidFill>
                  <a:srgbClr val="616161"/>
                </a:solidFill>
                <a:latin typeface="Proxima Nova"/>
                <a:ea typeface="Proxima Nova"/>
                <a:cs typeface="Proxima Nova"/>
                <a:sym typeface="Proxima Nova"/>
              </a:rPr>
              <a:t>Pixel Count with 60 singular values: 60180</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cca0ce4e76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cca0ce4e76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cb7ef883d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cb7ef883d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cca0ce4e7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cca0ce4e7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cab38eca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cab38eca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lossless, you are keeping the SVD which includes every rank 1 matrix for each singular value. </a:t>
            </a:r>
            <a:endParaRPr/>
          </a:p>
          <a:p>
            <a:pPr indent="0" lvl="0" marL="0" rtl="0" algn="l">
              <a:spcBef>
                <a:spcPts val="0"/>
              </a:spcBef>
              <a:spcAft>
                <a:spcPts val="0"/>
              </a:spcAft>
              <a:buNone/>
            </a:pPr>
            <a:r>
              <a:rPr lang="en"/>
              <a:t>For lossy, you are choosing an </a:t>
            </a:r>
            <a:r>
              <a:rPr lang="en"/>
              <a:t>approximation</a:t>
            </a:r>
            <a:r>
              <a:rPr lang="en"/>
              <a:t> you declare to be “best” and then find the rank k approximation for it. The rest of the singular values can be forgotten.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c8fe73317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c8fe73317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Detail about singular value decomposition, curve emphasis on slide with pictures, original pixel count on slide with pixels, emphasize best rank k matrix</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ca5ee4089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ca5ee4089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Serenna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ca5ee4089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ca5ee4089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Serenna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c8fe73317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c8fe73317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Reagan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c8fe73317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c8fe73317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Reagan: Add use board potentially?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ccd6dc321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ccd6dc321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ccd6dc321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ccd6dc321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ca5ee4089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ca5ee4089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Reagan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c8fe73317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c8fe73317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Reagan - top of two rows is rank #, second row is sum of rank #s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dmicz.github.io/machine-learning/svd-image-compression/" TargetMode="External"/><Relationship Id="rId4" Type="http://schemas.openxmlformats.org/officeDocument/2006/relationships/hyperlink" Target="https://timbaumann.info/svd-image-compression-demo/" TargetMode="External"/><Relationship Id="rId5" Type="http://schemas.openxmlformats.org/officeDocument/2006/relationships/hyperlink" Target="https://www.sciencedirect.com/topics/computer-science/image-compression#:~:text=The%20objective%20of%20image%20compression,required%20to%20represent%20an%20image" TargetMode="External"/><Relationship Id="rId6" Type="http://schemas.openxmlformats.org/officeDocument/2006/relationships/hyperlink" Target="https://zerobone.net/blog/cs/svd-image-compression/" TargetMode="External"/><Relationship Id="rId7" Type="http://schemas.openxmlformats.org/officeDocument/2006/relationships/hyperlink" Target="https://www.youtube.com/watch?v=DG7YTlGnCEo&amp;t=1657s" TargetMode="External"/><Relationship Id="rId8" Type="http://schemas.openxmlformats.org/officeDocument/2006/relationships/hyperlink" Target="https://imagify.io/blog/image-compress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SVD in Image Compression</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Reagan, Siera, Serenna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Compression with Black and White</a:t>
            </a:r>
            <a:endParaRPr/>
          </a:p>
        </p:txBody>
      </p:sp>
      <p:sp>
        <p:nvSpPr>
          <p:cNvPr id="120" name="Google Shape;120;p2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 image is stored as a matrix of integers. </a:t>
            </a:r>
            <a:endParaRPr/>
          </a:p>
          <a:p>
            <a:pPr indent="0" lvl="0" marL="0" rtl="0" algn="l">
              <a:spcBef>
                <a:spcPts val="1200"/>
              </a:spcBef>
              <a:spcAft>
                <a:spcPts val="0"/>
              </a:spcAft>
              <a:buNone/>
            </a:pPr>
            <a:r>
              <a:rPr lang="en"/>
              <a:t>Since the image is black and white, each integer represents the brightness of a pixel.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A = Matrix of shade integers </a:t>
            </a:r>
            <a:endParaRPr/>
          </a:p>
        </p:txBody>
      </p:sp>
      <p:pic>
        <p:nvPicPr>
          <p:cNvPr id="121" name="Google Shape;121;p22"/>
          <p:cNvPicPr preferRelativeResize="0"/>
          <p:nvPr/>
        </p:nvPicPr>
        <p:blipFill>
          <a:blip r:embed="rId3">
            <a:alphaModFix/>
          </a:blip>
          <a:stretch>
            <a:fillRect/>
          </a:stretch>
        </p:blipFill>
        <p:spPr>
          <a:xfrm>
            <a:off x="6898150" y="2835050"/>
            <a:ext cx="1999300" cy="2022650"/>
          </a:xfrm>
          <a:prstGeom prst="rect">
            <a:avLst/>
          </a:prstGeom>
          <a:noFill/>
          <a:ln>
            <a:noFill/>
          </a:ln>
        </p:spPr>
      </p:pic>
      <p:pic>
        <p:nvPicPr>
          <p:cNvPr id="122" name="Google Shape;122;p22"/>
          <p:cNvPicPr preferRelativeResize="0"/>
          <p:nvPr/>
        </p:nvPicPr>
        <p:blipFill>
          <a:blip r:embed="rId4">
            <a:alphaModFix/>
          </a:blip>
          <a:stretch>
            <a:fillRect/>
          </a:stretch>
        </p:blipFill>
        <p:spPr>
          <a:xfrm>
            <a:off x="4666300" y="1017725"/>
            <a:ext cx="1999300" cy="2022880"/>
          </a:xfrm>
          <a:prstGeom prst="rect">
            <a:avLst/>
          </a:prstGeom>
          <a:noFill/>
          <a:ln>
            <a:noFill/>
          </a:ln>
        </p:spPr>
      </p:pic>
      <p:sp>
        <p:nvSpPr>
          <p:cNvPr id="123" name="Google Shape;123;p22"/>
          <p:cNvSpPr txBox="1"/>
          <p:nvPr/>
        </p:nvSpPr>
        <p:spPr>
          <a:xfrm>
            <a:off x="6898150" y="1152475"/>
            <a:ext cx="1833000" cy="14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3"/>
                </a:solidFill>
                <a:latin typeface="Proxima Nova"/>
                <a:ea typeface="Proxima Nova"/>
                <a:cs typeface="Proxima Nova"/>
                <a:sym typeface="Proxima Nova"/>
              </a:rPr>
              <a:t>Notice the bright areas in the reconstructed image are in the same areas as the original image! </a:t>
            </a:r>
            <a:endParaRPr sz="1300">
              <a:solidFill>
                <a:schemeClr val="accent3"/>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0"/>
                                        </p:tgtEl>
                                        <p:attrNameLst>
                                          <p:attrName>style.visibility</p:attrName>
                                        </p:attrNameLst>
                                      </p:cBhvr>
                                      <p:to>
                                        <p:strVal val="visible"/>
                                      </p:to>
                                    </p:set>
                                    <p:anim calcmode="lin" valueType="num">
                                      <p:cBhvr additive="base">
                                        <p:cTn dur="1000"/>
                                        <p:tgtEl>
                                          <p:spTgt spid="12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2"/>
                                        </p:tgtEl>
                                        <p:attrNameLst>
                                          <p:attrName>style.visibility</p:attrName>
                                        </p:attrNameLst>
                                      </p:cBhvr>
                                      <p:to>
                                        <p:strVal val="visible"/>
                                      </p:to>
                                    </p:set>
                                    <p:anim calcmode="lin" valueType="num">
                                      <p:cBhvr additive="base">
                                        <p:cTn dur="1000"/>
                                        <p:tgtEl>
                                          <p:spTgt spid="1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1000"/>
                                        <p:tgtEl>
                                          <p:spTgt spid="1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1000"/>
                                        <p:tgtEl>
                                          <p:spTgt spid="12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Compression with Color</a:t>
            </a:r>
            <a:endParaRPr/>
          </a:p>
        </p:txBody>
      </p:sp>
      <p:sp>
        <p:nvSpPr>
          <p:cNvPr id="129" name="Google Shape;12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Separate into 3 different matrices. </a:t>
            </a:r>
            <a:endParaRPr/>
          </a:p>
          <a:p>
            <a:pPr indent="-342900" lvl="0" marL="457200" rtl="0" algn="l">
              <a:spcBef>
                <a:spcPts val="1200"/>
              </a:spcBef>
              <a:spcAft>
                <a:spcPts val="0"/>
              </a:spcAft>
              <a:buSzPts val="1800"/>
              <a:buChar char="●"/>
            </a:pPr>
            <a:r>
              <a:rPr lang="en"/>
              <a:t>Red, Blue, Green (most common)</a:t>
            </a:r>
            <a:endParaRPr/>
          </a:p>
          <a:p>
            <a:pPr indent="-342900" lvl="0" marL="457200" rtl="0" algn="l">
              <a:spcBef>
                <a:spcPts val="0"/>
              </a:spcBef>
              <a:spcAft>
                <a:spcPts val="0"/>
              </a:spcAft>
              <a:buSzPts val="1800"/>
              <a:buChar char="●"/>
            </a:pPr>
            <a:r>
              <a:rPr lang="en"/>
              <a:t>Hue, Saturation, Value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Save singular value approximation for each matrix. </a:t>
            </a:r>
            <a:endParaRPr/>
          </a:p>
          <a:p>
            <a:pPr indent="0" lvl="0" marL="0" rtl="0" algn="l">
              <a:spcBef>
                <a:spcPts val="1200"/>
              </a:spcBef>
              <a:spcAft>
                <a:spcPts val="1200"/>
              </a:spcAft>
              <a:buNone/>
            </a:pPr>
            <a:r>
              <a:rPr lang="en"/>
              <a:t>To bring the image together again, multiply out decomposition into the </a:t>
            </a:r>
            <a:r>
              <a:rPr lang="en"/>
              <a:t>approximation</a:t>
            </a:r>
            <a:r>
              <a:rPr lang="en"/>
              <a:t> of the original matrix, then combine color values from each matrix. </a:t>
            </a:r>
            <a:endParaRPr/>
          </a:p>
        </p:txBody>
      </p:sp>
      <p:pic>
        <p:nvPicPr>
          <p:cNvPr id="130" name="Google Shape;130;p23"/>
          <p:cNvPicPr preferRelativeResize="0"/>
          <p:nvPr/>
        </p:nvPicPr>
        <p:blipFill>
          <a:blip r:embed="rId3">
            <a:alphaModFix/>
          </a:blip>
          <a:stretch>
            <a:fillRect/>
          </a:stretch>
        </p:blipFill>
        <p:spPr>
          <a:xfrm>
            <a:off x="4572000" y="1152475"/>
            <a:ext cx="4359577" cy="151438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is it more efficient?</a:t>
            </a:r>
            <a:endParaRPr/>
          </a:p>
        </p:txBody>
      </p:sp>
      <p:sp>
        <p:nvSpPr>
          <p:cNvPr id="136" name="Google Shape;136;p24"/>
          <p:cNvSpPr txBox="1"/>
          <p:nvPr>
            <p:ph idx="1" type="body"/>
          </p:nvPr>
        </p:nvSpPr>
        <p:spPr>
          <a:xfrm>
            <a:off x="311700" y="2424025"/>
            <a:ext cx="2597100" cy="94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Pixels: 	Singular Values:</a:t>
            </a:r>
            <a:endParaRPr b="1" sz="1500"/>
          </a:p>
          <a:p>
            <a:pPr indent="0" lvl="0" marL="0" rtl="0" algn="l">
              <a:spcBef>
                <a:spcPts val="0"/>
              </a:spcBef>
              <a:spcAft>
                <a:spcPts val="0"/>
              </a:spcAft>
              <a:buNone/>
            </a:pPr>
            <a:r>
              <a:rPr lang="en" sz="1500"/>
              <a:t>6,018		</a:t>
            </a:r>
            <a:r>
              <a:rPr lang="en" sz="1500"/>
              <a:t>6</a:t>
            </a:r>
            <a:endParaRPr b="1" sz="1500"/>
          </a:p>
        </p:txBody>
      </p:sp>
      <p:pic>
        <p:nvPicPr>
          <p:cNvPr id="137" name="Google Shape;137;p24"/>
          <p:cNvPicPr preferRelativeResize="0"/>
          <p:nvPr/>
        </p:nvPicPr>
        <p:blipFill rotWithShape="1">
          <a:blip r:embed="rId3">
            <a:alphaModFix/>
          </a:blip>
          <a:srcRect b="1070" l="1959" r="565" t="1577"/>
          <a:stretch/>
        </p:blipFill>
        <p:spPr>
          <a:xfrm>
            <a:off x="338200" y="3105025"/>
            <a:ext cx="2373651" cy="1604651"/>
          </a:xfrm>
          <a:prstGeom prst="rect">
            <a:avLst/>
          </a:prstGeom>
          <a:noFill/>
          <a:ln cap="flat" cmpd="sng" w="19050">
            <a:solidFill>
              <a:schemeClr val="dk1"/>
            </a:solidFill>
            <a:prstDash val="solid"/>
            <a:round/>
            <a:headEnd len="sm" w="sm" type="none"/>
            <a:tailEnd len="sm" w="sm" type="none"/>
          </a:ln>
        </p:spPr>
      </p:pic>
      <p:pic>
        <p:nvPicPr>
          <p:cNvPr id="138" name="Google Shape;138;p24"/>
          <p:cNvPicPr preferRelativeResize="0"/>
          <p:nvPr/>
        </p:nvPicPr>
        <p:blipFill>
          <a:blip r:embed="rId4">
            <a:alphaModFix/>
          </a:blip>
          <a:stretch>
            <a:fillRect/>
          </a:stretch>
        </p:blipFill>
        <p:spPr>
          <a:xfrm>
            <a:off x="3410438" y="3084300"/>
            <a:ext cx="2460900" cy="1646100"/>
          </a:xfrm>
          <a:prstGeom prst="rect">
            <a:avLst/>
          </a:prstGeom>
          <a:noFill/>
          <a:ln cap="flat" cmpd="sng" w="19050">
            <a:solidFill>
              <a:schemeClr val="dk1"/>
            </a:solidFill>
            <a:prstDash val="solid"/>
            <a:round/>
            <a:headEnd len="sm" w="sm" type="none"/>
            <a:tailEnd len="sm" w="sm" type="none"/>
          </a:ln>
        </p:spPr>
      </p:pic>
      <p:pic>
        <p:nvPicPr>
          <p:cNvPr id="139" name="Google Shape;139;p24"/>
          <p:cNvPicPr preferRelativeResize="0"/>
          <p:nvPr/>
        </p:nvPicPr>
        <p:blipFill>
          <a:blip r:embed="rId5">
            <a:alphaModFix/>
          </a:blip>
          <a:stretch>
            <a:fillRect/>
          </a:stretch>
        </p:blipFill>
        <p:spPr>
          <a:xfrm>
            <a:off x="6569923" y="3173810"/>
            <a:ext cx="2400149" cy="1606315"/>
          </a:xfrm>
          <a:prstGeom prst="rect">
            <a:avLst/>
          </a:prstGeom>
          <a:noFill/>
          <a:ln cap="flat" cmpd="sng" w="19050">
            <a:solidFill>
              <a:schemeClr val="dk1"/>
            </a:solidFill>
            <a:prstDash val="solid"/>
            <a:round/>
            <a:headEnd len="sm" w="sm" type="none"/>
            <a:tailEnd len="sm" w="sm" type="none"/>
          </a:ln>
        </p:spPr>
      </p:pic>
      <p:sp>
        <p:nvSpPr>
          <p:cNvPr id="140" name="Google Shape;140;p24"/>
          <p:cNvSpPr txBox="1"/>
          <p:nvPr/>
        </p:nvSpPr>
        <p:spPr>
          <a:xfrm>
            <a:off x="3393575" y="2424025"/>
            <a:ext cx="25971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chemeClr val="accent3"/>
                </a:solidFill>
                <a:latin typeface="Proxima Nova"/>
                <a:ea typeface="Proxima Nova"/>
                <a:cs typeface="Proxima Nova"/>
                <a:sym typeface="Proxima Nova"/>
              </a:rPr>
              <a:t>Pixels:	Singular Values:</a:t>
            </a:r>
            <a:endParaRPr b="1" sz="15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500">
                <a:solidFill>
                  <a:schemeClr val="accent3"/>
                </a:solidFill>
                <a:latin typeface="Proxima Nova"/>
                <a:ea typeface="Proxima Nova"/>
                <a:cs typeface="Proxima Nova"/>
                <a:sym typeface="Proxima Nova"/>
              </a:rPr>
              <a:t>60,180	60</a:t>
            </a:r>
            <a:endParaRPr sz="1500">
              <a:solidFill>
                <a:schemeClr val="accent3"/>
              </a:solidFill>
              <a:latin typeface="Proxima Nova"/>
              <a:ea typeface="Proxima Nova"/>
              <a:cs typeface="Proxima Nova"/>
              <a:sym typeface="Proxima Nova"/>
            </a:endParaRPr>
          </a:p>
        </p:txBody>
      </p:sp>
      <p:sp>
        <p:nvSpPr>
          <p:cNvPr id="141" name="Google Shape;141;p24"/>
          <p:cNvSpPr txBox="1"/>
          <p:nvPr/>
        </p:nvSpPr>
        <p:spPr>
          <a:xfrm>
            <a:off x="311700" y="1017725"/>
            <a:ext cx="35613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Image size: 600 × 402</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Pixels: 241,200</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
        <p:nvSpPr>
          <p:cNvPr id="142" name="Google Shape;142;p24"/>
          <p:cNvSpPr txBox="1"/>
          <p:nvPr/>
        </p:nvSpPr>
        <p:spPr>
          <a:xfrm>
            <a:off x="6569950" y="2492800"/>
            <a:ext cx="25971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chemeClr val="accent3"/>
                </a:solidFill>
                <a:latin typeface="Proxima Nova"/>
                <a:ea typeface="Proxima Nova"/>
                <a:cs typeface="Proxima Nova"/>
                <a:sym typeface="Proxima Nova"/>
              </a:rPr>
              <a:t>Pixels:	</a:t>
            </a:r>
            <a:r>
              <a:rPr b="1" lang="en" sz="1500">
                <a:solidFill>
                  <a:schemeClr val="accent3"/>
                </a:solidFill>
                <a:latin typeface="Proxima Nova"/>
                <a:ea typeface="Proxima Nova"/>
                <a:cs typeface="Proxima Nova"/>
                <a:sym typeface="Proxima Nova"/>
              </a:rPr>
              <a:t>Singular Values:</a:t>
            </a:r>
            <a:endParaRPr b="1" sz="15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500">
                <a:solidFill>
                  <a:schemeClr val="accent3"/>
                </a:solidFill>
                <a:latin typeface="Proxima Nova"/>
                <a:ea typeface="Proxima Nova"/>
                <a:cs typeface="Proxima Nova"/>
                <a:sym typeface="Proxima Nova"/>
              </a:rPr>
              <a:t>100,300	</a:t>
            </a:r>
            <a:r>
              <a:rPr lang="en" sz="1500">
                <a:solidFill>
                  <a:schemeClr val="accent3"/>
                </a:solidFill>
                <a:latin typeface="Proxima Nova"/>
                <a:ea typeface="Proxima Nova"/>
                <a:cs typeface="Proxima Nova"/>
                <a:sym typeface="Proxima Nova"/>
              </a:rPr>
              <a:t>100</a:t>
            </a:r>
            <a:endParaRPr/>
          </a:p>
        </p:txBody>
      </p:sp>
      <p:pic>
        <p:nvPicPr>
          <p:cNvPr id="143" name="Google Shape;143;p24"/>
          <p:cNvPicPr preferRelativeResize="0"/>
          <p:nvPr/>
        </p:nvPicPr>
        <p:blipFill>
          <a:blip r:embed="rId6">
            <a:alphaModFix/>
          </a:blip>
          <a:stretch>
            <a:fillRect/>
          </a:stretch>
        </p:blipFill>
        <p:spPr>
          <a:xfrm>
            <a:off x="4908304" y="454609"/>
            <a:ext cx="2597100" cy="1740017"/>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Taking a closer look</a:t>
            </a:r>
            <a:endParaRPr/>
          </a:p>
        </p:txBody>
      </p:sp>
      <p:sp>
        <p:nvSpPr>
          <p:cNvPr id="149" name="Google Shape;149;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Original Image:							Compressed Image: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Pixels</a:t>
            </a:r>
            <a:r>
              <a:rPr lang="en"/>
              <a:t>: 241,200 							Pixels: </a:t>
            </a:r>
            <a:r>
              <a:rPr lang="en"/>
              <a:t>60,180</a:t>
            </a:r>
            <a:endParaRPr/>
          </a:p>
        </p:txBody>
      </p:sp>
      <p:pic>
        <p:nvPicPr>
          <p:cNvPr id="150" name="Google Shape;150;p25"/>
          <p:cNvPicPr preferRelativeResize="0"/>
          <p:nvPr/>
        </p:nvPicPr>
        <p:blipFill>
          <a:blip r:embed="rId3">
            <a:alphaModFix/>
          </a:blip>
          <a:stretch>
            <a:fillRect/>
          </a:stretch>
        </p:blipFill>
        <p:spPr>
          <a:xfrm>
            <a:off x="352649" y="1701751"/>
            <a:ext cx="3215125" cy="2154075"/>
          </a:xfrm>
          <a:prstGeom prst="rect">
            <a:avLst/>
          </a:prstGeom>
          <a:noFill/>
          <a:ln>
            <a:noFill/>
          </a:ln>
        </p:spPr>
      </p:pic>
      <p:pic>
        <p:nvPicPr>
          <p:cNvPr id="151" name="Google Shape;151;p25"/>
          <p:cNvPicPr preferRelativeResize="0"/>
          <p:nvPr/>
        </p:nvPicPr>
        <p:blipFill>
          <a:blip r:embed="rId4">
            <a:alphaModFix/>
          </a:blip>
          <a:stretch>
            <a:fillRect/>
          </a:stretch>
        </p:blipFill>
        <p:spPr>
          <a:xfrm>
            <a:off x="4963851" y="1701724"/>
            <a:ext cx="3215124" cy="21541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Another Example</a:t>
            </a:r>
            <a:endParaRPr/>
          </a:p>
        </p:txBody>
      </p:sp>
      <p:sp>
        <p:nvSpPr>
          <p:cNvPr id="157" name="Google Shape;157;p26"/>
          <p:cNvSpPr txBox="1"/>
          <p:nvPr>
            <p:ph idx="1" type="body"/>
          </p:nvPr>
        </p:nvSpPr>
        <p:spPr>
          <a:xfrm>
            <a:off x="311725" y="2184900"/>
            <a:ext cx="2842200" cy="773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Pixels:	Singular Values:</a:t>
            </a:r>
            <a:endParaRPr/>
          </a:p>
          <a:p>
            <a:pPr indent="0" lvl="0" marL="0" rtl="0" algn="l">
              <a:lnSpc>
                <a:spcPct val="115000"/>
              </a:lnSpc>
              <a:spcBef>
                <a:spcPts val="0"/>
              </a:spcBef>
              <a:spcAft>
                <a:spcPts val="0"/>
              </a:spcAft>
              <a:buNone/>
            </a:pPr>
            <a:r>
              <a:rPr lang="en"/>
              <a:t>886		1</a:t>
            </a:r>
            <a:endParaRPr/>
          </a:p>
        </p:txBody>
      </p:sp>
      <p:pic>
        <p:nvPicPr>
          <p:cNvPr id="158" name="Google Shape;158;p26"/>
          <p:cNvPicPr preferRelativeResize="0"/>
          <p:nvPr/>
        </p:nvPicPr>
        <p:blipFill>
          <a:blip r:embed="rId3">
            <a:alphaModFix/>
          </a:blip>
          <a:stretch>
            <a:fillRect/>
          </a:stretch>
        </p:blipFill>
        <p:spPr>
          <a:xfrm>
            <a:off x="4285050" y="280738"/>
            <a:ext cx="1993712" cy="1678226"/>
          </a:xfrm>
          <a:prstGeom prst="rect">
            <a:avLst/>
          </a:prstGeom>
          <a:noFill/>
          <a:ln cap="flat" cmpd="sng" w="19050">
            <a:solidFill>
              <a:schemeClr val="dk1"/>
            </a:solidFill>
            <a:prstDash val="solid"/>
            <a:round/>
            <a:headEnd len="sm" w="sm" type="none"/>
            <a:tailEnd len="sm" w="sm" type="none"/>
          </a:ln>
        </p:spPr>
      </p:pic>
      <p:sp>
        <p:nvSpPr>
          <p:cNvPr id="159" name="Google Shape;159;p26"/>
          <p:cNvSpPr txBox="1"/>
          <p:nvPr>
            <p:ph idx="1" type="body"/>
          </p:nvPr>
        </p:nvSpPr>
        <p:spPr>
          <a:xfrm>
            <a:off x="311700" y="1017725"/>
            <a:ext cx="2678100" cy="773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Image size: 481 × 404</a:t>
            </a:r>
            <a:endParaRPr/>
          </a:p>
          <a:p>
            <a:pPr indent="0" lvl="0" marL="0" rtl="0" algn="l">
              <a:lnSpc>
                <a:spcPct val="100000"/>
              </a:lnSpc>
              <a:spcBef>
                <a:spcPts val="0"/>
              </a:spcBef>
              <a:spcAft>
                <a:spcPts val="0"/>
              </a:spcAft>
              <a:buNone/>
            </a:pPr>
            <a:r>
              <a:rPr lang="en"/>
              <a:t>Pixels: 194,324</a:t>
            </a:r>
            <a:endParaRPr/>
          </a:p>
        </p:txBody>
      </p:sp>
      <p:pic>
        <p:nvPicPr>
          <p:cNvPr id="160" name="Google Shape;160;p26"/>
          <p:cNvPicPr preferRelativeResize="0"/>
          <p:nvPr/>
        </p:nvPicPr>
        <p:blipFill>
          <a:blip r:embed="rId4">
            <a:alphaModFix/>
          </a:blip>
          <a:stretch>
            <a:fillRect/>
          </a:stretch>
        </p:blipFill>
        <p:spPr>
          <a:xfrm>
            <a:off x="440250" y="2958600"/>
            <a:ext cx="2421044" cy="2055351"/>
          </a:xfrm>
          <a:prstGeom prst="rect">
            <a:avLst/>
          </a:prstGeom>
          <a:noFill/>
          <a:ln cap="flat" cmpd="sng" w="19050">
            <a:solidFill>
              <a:schemeClr val="dk1"/>
            </a:solidFill>
            <a:prstDash val="solid"/>
            <a:round/>
            <a:headEnd len="sm" w="sm" type="none"/>
            <a:tailEnd len="sm" w="sm" type="none"/>
          </a:ln>
        </p:spPr>
      </p:pic>
      <p:pic>
        <p:nvPicPr>
          <p:cNvPr id="161" name="Google Shape;161;p26"/>
          <p:cNvPicPr preferRelativeResize="0"/>
          <p:nvPr/>
        </p:nvPicPr>
        <p:blipFill>
          <a:blip r:embed="rId5">
            <a:alphaModFix/>
          </a:blip>
          <a:stretch>
            <a:fillRect/>
          </a:stretch>
        </p:blipFill>
        <p:spPr>
          <a:xfrm>
            <a:off x="3359501" y="2969970"/>
            <a:ext cx="2421050" cy="2032605"/>
          </a:xfrm>
          <a:prstGeom prst="rect">
            <a:avLst/>
          </a:prstGeom>
          <a:noFill/>
          <a:ln cap="flat" cmpd="sng" w="19050">
            <a:solidFill>
              <a:schemeClr val="dk1"/>
            </a:solidFill>
            <a:prstDash val="solid"/>
            <a:round/>
            <a:headEnd len="sm" w="sm" type="none"/>
            <a:tailEnd len="sm" w="sm" type="none"/>
          </a:ln>
        </p:spPr>
      </p:pic>
      <p:sp>
        <p:nvSpPr>
          <p:cNvPr id="162" name="Google Shape;162;p26"/>
          <p:cNvSpPr txBox="1"/>
          <p:nvPr>
            <p:ph idx="1" type="body"/>
          </p:nvPr>
        </p:nvSpPr>
        <p:spPr>
          <a:xfrm>
            <a:off x="3225625" y="2184900"/>
            <a:ext cx="2842200" cy="773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Pixels:	Singular Values:</a:t>
            </a:r>
            <a:endParaRPr/>
          </a:p>
          <a:p>
            <a:pPr indent="0" lvl="0" marL="0" rtl="0" algn="l">
              <a:lnSpc>
                <a:spcPct val="115000"/>
              </a:lnSpc>
              <a:spcBef>
                <a:spcPts val="0"/>
              </a:spcBef>
              <a:spcAft>
                <a:spcPts val="0"/>
              </a:spcAft>
              <a:buNone/>
            </a:pPr>
            <a:r>
              <a:rPr lang="en"/>
              <a:t>4,430</a:t>
            </a:r>
            <a:r>
              <a:rPr lang="en"/>
              <a:t>	5</a:t>
            </a:r>
            <a:endParaRPr/>
          </a:p>
        </p:txBody>
      </p:sp>
      <p:sp>
        <p:nvSpPr>
          <p:cNvPr id="163" name="Google Shape;163;p26"/>
          <p:cNvSpPr txBox="1"/>
          <p:nvPr>
            <p:ph idx="1" type="body"/>
          </p:nvPr>
        </p:nvSpPr>
        <p:spPr>
          <a:xfrm>
            <a:off x="6139525" y="2184900"/>
            <a:ext cx="2842200" cy="773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Pixels:	Singular Values:</a:t>
            </a:r>
            <a:endParaRPr/>
          </a:p>
          <a:p>
            <a:pPr indent="0" lvl="0" marL="0" rtl="0" algn="l">
              <a:lnSpc>
                <a:spcPct val="115000"/>
              </a:lnSpc>
              <a:spcBef>
                <a:spcPts val="0"/>
              </a:spcBef>
              <a:spcAft>
                <a:spcPts val="0"/>
              </a:spcAft>
              <a:buNone/>
            </a:pPr>
            <a:r>
              <a:rPr lang="en"/>
              <a:t>8,860</a:t>
            </a:r>
            <a:r>
              <a:rPr lang="en"/>
              <a:t>	10</a:t>
            </a:r>
            <a:endParaRPr/>
          </a:p>
        </p:txBody>
      </p:sp>
      <p:pic>
        <p:nvPicPr>
          <p:cNvPr id="164" name="Google Shape;164;p26"/>
          <p:cNvPicPr preferRelativeResize="0"/>
          <p:nvPr/>
        </p:nvPicPr>
        <p:blipFill>
          <a:blip r:embed="rId6">
            <a:alphaModFix/>
          </a:blip>
          <a:stretch>
            <a:fillRect/>
          </a:stretch>
        </p:blipFill>
        <p:spPr>
          <a:xfrm>
            <a:off x="6278750" y="2980018"/>
            <a:ext cx="2421050" cy="2012519"/>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0" name="Google Shape;170;p27"/>
          <p:cNvSpPr txBox="1"/>
          <p:nvPr>
            <p:ph idx="1" type="body"/>
          </p:nvPr>
        </p:nvSpPr>
        <p:spPr>
          <a:xfrm>
            <a:off x="311700" y="1152475"/>
            <a:ext cx="8520600" cy="3698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Original Image:							Compressed Image: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Pixels: 194,324							Pixels: 8,860</a:t>
            </a:r>
            <a:endParaRPr/>
          </a:p>
        </p:txBody>
      </p:sp>
      <p:pic>
        <p:nvPicPr>
          <p:cNvPr id="171" name="Google Shape;171;p27"/>
          <p:cNvPicPr preferRelativeResize="0"/>
          <p:nvPr/>
        </p:nvPicPr>
        <p:blipFill>
          <a:blip r:embed="rId3">
            <a:alphaModFix/>
          </a:blip>
          <a:stretch>
            <a:fillRect/>
          </a:stretch>
        </p:blipFill>
        <p:spPr>
          <a:xfrm>
            <a:off x="311694" y="1574800"/>
            <a:ext cx="3055214" cy="2571749"/>
          </a:xfrm>
          <a:prstGeom prst="rect">
            <a:avLst/>
          </a:prstGeom>
          <a:noFill/>
          <a:ln>
            <a:noFill/>
          </a:ln>
        </p:spPr>
      </p:pic>
      <p:pic>
        <p:nvPicPr>
          <p:cNvPr id="172" name="Google Shape;172;p27"/>
          <p:cNvPicPr preferRelativeResize="0"/>
          <p:nvPr/>
        </p:nvPicPr>
        <p:blipFill>
          <a:blip r:embed="rId4">
            <a:alphaModFix/>
          </a:blip>
          <a:stretch>
            <a:fillRect/>
          </a:stretch>
        </p:blipFill>
        <p:spPr>
          <a:xfrm>
            <a:off x="4987525" y="1579189"/>
            <a:ext cx="3055199" cy="25629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is it used?</a:t>
            </a:r>
            <a:endParaRPr/>
          </a:p>
        </p:txBody>
      </p:sp>
      <p:sp>
        <p:nvSpPr>
          <p:cNvPr id="178" name="Google Shape;178;p28"/>
          <p:cNvSpPr txBox="1"/>
          <p:nvPr>
            <p:ph idx="1" type="body"/>
          </p:nvPr>
        </p:nvSpPr>
        <p:spPr>
          <a:xfrm>
            <a:off x="311700" y="1152475"/>
            <a:ext cx="4073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Lossless</a:t>
            </a:r>
            <a:endParaRPr b="1"/>
          </a:p>
          <a:p>
            <a:pPr indent="0" lvl="0" marL="0" rtl="0" algn="l">
              <a:spcBef>
                <a:spcPts val="1200"/>
              </a:spcBef>
              <a:spcAft>
                <a:spcPts val="0"/>
              </a:spcAft>
              <a:buNone/>
            </a:pPr>
            <a:r>
              <a:rPr lang="en"/>
              <a:t>All data is preserved.</a:t>
            </a:r>
            <a:endParaRPr/>
          </a:p>
          <a:p>
            <a:pPr indent="0" lvl="0" marL="0" rtl="0" algn="l">
              <a:spcBef>
                <a:spcPts val="1200"/>
              </a:spcBef>
              <a:spcAft>
                <a:spcPts val="0"/>
              </a:spcAft>
              <a:buNone/>
            </a:pPr>
            <a:r>
              <a:t/>
            </a:r>
            <a:endParaRPr/>
          </a:p>
          <a:p>
            <a:pPr indent="-342900" lvl="0" marL="457200" rtl="0" algn="l">
              <a:spcBef>
                <a:spcPts val="0"/>
              </a:spcBef>
              <a:spcAft>
                <a:spcPts val="0"/>
              </a:spcAft>
              <a:buSzPts val="1800"/>
              <a:buChar char="●"/>
            </a:pPr>
            <a:r>
              <a:rPr lang="en"/>
              <a:t>Archive Databases</a:t>
            </a:r>
            <a:endParaRPr/>
          </a:p>
          <a:p>
            <a:pPr indent="-342900" lvl="0" marL="457200" rtl="0" algn="l">
              <a:spcBef>
                <a:spcPts val="0"/>
              </a:spcBef>
              <a:spcAft>
                <a:spcPts val="0"/>
              </a:spcAft>
              <a:buSzPts val="1800"/>
              <a:buChar char="●"/>
            </a:pPr>
            <a:r>
              <a:rPr lang="en"/>
              <a:t>M</a:t>
            </a:r>
            <a:r>
              <a:rPr lang="en"/>
              <a:t>edical imaging</a:t>
            </a:r>
            <a:endParaRPr/>
          </a:p>
          <a:p>
            <a:pPr indent="-342900" lvl="0" marL="457200" rtl="0" algn="l">
              <a:spcBef>
                <a:spcPts val="0"/>
              </a:spcBef>
              <a:spcAft>
                <a:spcPts val="0"/>
              </a:spcAft>
              <a:buSzPts val="1800"/>
              <a:buChar char="●"/>
            </a:pPr>
            <a:r>
              <a:rPr lang="en"/>
              <a:t>Technical drawings</a:t>
            </a:r>
            <a:endParaRPr/>
          </a:p>
        </p:txBody>
      </p:sp>
      <p:sp>
        <p:nvSpPr>
          <p:cNvPr id="179" name="Google Shape;179;p28"/>
          <p:cNvSpPr txBox="1"/>
          <p:nvPr/>
        </p:nvSpPr>
        <p:spPr>
          <a:xfrm>
            <a:off x="4708075" y="1152475"/>
            <a:ext cx="3883500" cy="204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chemeClr val="accent3"/>
                </a:solidFill>
                <a:latin typeface="Proxima Nova"/>
                <a:ea typeface="Proxima Nova"/>
                <a:cs typeface="Proxima Nova"/>
                <a:sym typeface="Proxima Nova"/>
              </a:rPr>
              <a:t>Lossy</a:t>
            </a:r>
            <a:endParaRPr b="1" sz="1800">
              <a:solidFill>
                <a:schemeClr val="accent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 sz="1800">
                <a:solidFill>
                  <a:schemeClr val="accent3"/>
                </a:solidFill>
                <a:latin typeface="Proxima Nova"/>
                <a:ea typeface="Proxima Nova"/>
                <a:cs typeface="Proxima Nova"/>
                <a:sym typeface="Proxima Nova"/>
              </a:rPr>
              <a:t>Removes unnecessary data to reduce file size.</a:t>
            </a:r>
            <a:endParaRPr sz="1800">
              <a:solidFill>
                <a:schemeClr val="accent3"/>
              </a:solidFill>
              <a:latin typeface="Proxima Nova"/>
              <a:ea typeface="Proxima Nova"/>
              <a:cs typeface="Proxima Nova"/>
              <a:sym typeface="Proxima Nova"/>
            </a:endParaRPr>
          </a:p>
          <a:p>
            <a:pPr indent="-342900" lvl="0" marL="457200" rtl="0" algn="l">
              <a:lnSpc>
                <a:spcPct val="115000"/>
              </a:lnSpc>
              <a:spcBef>
                <a:spcPts val="120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Natural Images </a:t>
            </a:r>
            <a:endParaRPr sz="1800">
              <a:solidFill>
                <a:schemeClr val="accent3"/>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Photographs</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Bibliography</a:t>
            </a:r>
            <a:endParaRPr/>
          </a:p>
        </p:txBody>
      </p:sp>
      <p:sp>
        <p:nvSpPr>
          <p:cNvPr id="185" name="Google Shape;18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457200" lvl="0" marL="457200" rtl="0" algn="l">
              <a:spcBef>
                <a:spcPts val="0"/>
              </a:spcBef>
              <a:spcAft>
                <a:spcPts val="0"/>
              </a:spcAft>
              <a:buNone/>
            </a:pPr>
            <a:r>
              <a:rPr lang="en"/>
              <a:t>No author given. (2023, December 17). </a:t>
            </a:r>
            <a:r>
              <a:rPr i="1" lang="en"/>
              <a:t>SVD Image Compression, Explained.</a:t>
            </a:r>
            <a:r>
              <a:rPr lang="en"/>
              <a:t> </a:t>
            </a:r>
            <a:r>
              <a:rPr lang="en"/>
              <a:t>d</a:t>
            </a:r>
            <a:r>
              <a:rPr lang="en"/>
              <a:t>micz devblog. </a:t>
            </a:r>
            <a:r>
              <a:rPr lang="en">
                <a:uFill>
                  <a:noFill/>
                </a:uFill>
                <a:hlinkClick r:id="rId3"/>
              </a:rPr>
              <a:t>https://dmicz.github.io/machine-learning/svd-image-compression/</a:t>
            </a:r>
            <a:r>
              <a:rPr lang="en"/>
              <a:t>. </a:t>
            </a:r>
            <a:endParaRPr/>
          </a:p>
          <a:p>
            <a:pPr indent="-457200" lvl="0" marL="457200" rtl="0" algn="l">
              <a:spcBef>
                <a:spcPts val="1200"/>
              </a:spcBef>
              <a:spcAft>
                <a:spcPts val="0"/>
              </a:spcAft>
              <a:buNone/>
            </a:pPr>
            <a:r>
              <a:rPr lang="en"/>
              <a:t>Baumann, T. (n.d.). </a:t>
            </a:r>
            <a:r>
              <a:rPr i="1" lang="en"/>
              <a:t>Image Compression with Singular Value Decomposition.</a:t>
            </a:r>
            <a:r>
              <a:rPr lang="en"/>
              <a:t> Tim Baumann. </a:t>
            </a:r>
            <a:r>
              <a:rPr lang="en">
                <a:uFill>
                  <a:noFill/>
                </a:uFill>
                <a:hlinkClick r:id="rId4"/>
              </a:rPr>
              <a:t>https://timbaumann.info/svd-image-compression-demo/</a:t>
            </a:r>
            <a:r>
              <a:rPr lang="en"/>
              <a:t>. </a:t>
            </a:r>
            <a:endParaRPr/>
          </a:p>
          <a:p>
            <a:pPr indent="-457200" lvl="0" marL="457200" rtl="0" algn="l">
              <a:spcBef>
                <a:spcPts val="1200"/>
              </a:spcBef>
              <a:spcAft>
                <a:spcPts val="0"/>
              </a:spcAft>
              <a:buNone/>
            </a:pPr>
            <a:r>
              <a:rPr lang="en"/>
              <a:t>Pu, I. M. (2006). </a:t>
            </a:r>
            <a:r>
              <a:rPr i="1" lang="en"/>
              <a:t>Image Compression</a:t>
            </a:r>
            <a:r>
              <a:rPr lang="en"/>
              <a:t>. Science Direct. </a:t>
            </a:r>
            <a:r>
              <a:rPr lang="en">
                <a:uFill>
                  <a:noFill/>
                </a:uFill>
                <a:hlinkClick r:id="rId5"/>
              </a:rPr>
              <a:t>https://www.sciencedirect.com/topics/computer-science/image-compression#:~:text=The%20objective%20of%20image%20compression,required%20to%20represent%20an%20image</a:t>
            </a:r>
            <a:r>
              <a:rPr lang="en"/>
              <a:t>.</a:t>
            </a:r>
            <a:endParaRPr/>
          </a:p>
          <a:p>
            <a:pPr indent="-457200" lvl="0" marL="457200" rtl="0" algn="l">
              <a:spcBef>
                <a:spcPts val="1200"/>
              </a:spcBef>
              <a:spcAft>
                <a:spcPts val="0"/>
              </a:spcAft>
              <a:buNone/>
            </a:pPr>
            <a:r>
              <a:rPr lang="en"/>
              <a:t>No author. (2021, January 13). </a:t>
            </a:r>
            <a:r>
              <a:rPr i="1" lang="en"/>
              <a:t>Compressing images with singular value decomposition (SVD). </a:t>
            </a:r>
            <a:r>
              <a:rPr lang="en"/>
              <a:t>ZeroBone. </a:t>
            </a:r>
            <a:r>
              <a:rPr lang="en">
                <a:uFill>
                  <a:noFill/>
                </a:uFill>
                <a:hlinkClick r:id="rId6"/>
              </a:rPr>
              <a:t>https://zerobone.net/blog/cs/svd-image-compression/</a:t>
            </a:r>
            <a:r>
              <a:rPr lang="en"/>
              <a:t>. </a:t>
            </a:r>
            <a:endParaRPr/>
          </a:p>
          <a:p>
            <a:pPr indent="-457200" lvl="0" marL="457200" rtl="0" algn="l">
              <a:spcBef>
                <a:spcPts val="1200"/>
              </a:spcBef>
              <a:spcAft>
                <a:spcPts val="0"/>
              </a:spcAft>
              <a:buNone/>
            </a:pPr>
            <a:r>
              <a:rPr lang="en"/>
              <a:t>Serrano Academy. (2020, September 8). </a:t>
            </a:r>
            <a:r>
              <a:rPr i="1" lang="en"/>
              <a:t>Singular Value Decomposition (SVD) and Image Compression.</a:t>
            </a:r>
            <a:r>
              <a:rPr lang="en"/>
              <a:t> YouTube. </a:t>
            </a:r>
            <a:r>
              <a:rPr lang="en">
                <a:uFill>
                  <a:noFill/>
                </a:uFill>
                <a:hlinkClick r:id="rId7"/>
              </a:rPr>
              <a:t>https://www.youtube.com/watch?v=DG7YTlGnCEo&amp;t=1657s</a:t>
            </a:r>
            <a:r>
              <a:rPr lang="en"/>
              <a:t>. </a:t>
            </a:r>
            <a:endParaRPr i="1"/>
          </a:p>
          <a:p>
            <a:pPr indent="-457200" lvl="0" marL="457200" rtl="0" algn="l">
              <a:spcBef>
                <a:spcPts val="1200"/>
              </a:spcBef>
              <a:spcAft>
                <a:spcPts val="1200"/>
              </a:spcAft>
              <a:buNone/>
            </a:pPr>
            <a:r>
              <a:rPr lang="en"/>
              <a:t>No author. (2024, March 7). </a:t>
            </a:r>
            <a:r>
              <a:rPr i="1" lang="en"/>
              <a:t>What’s Image Compression and How It Works. </a:t>
            </a:r>
            <a:r>
              <a:rPr lang="en"/>
              <a:t>Imagify Blog. </a:t>
            </a:r>
            <a:r>
              <a:rPr lang="en">
                <a:uFill>
                  <a:noFill/>
                </a:uFill>
                <a:hlinkClick r:id="rId8"/>
              </a:rPr>
              <a:t>https://imagify.io/blog/image-compression/</a:t>
            </a: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the goal?</a:t>
            </a:r>
            <a:endParaRPr/>
          </a:p>
        </p:txBody>
      </p:sp>
      <p:pic>
        <p:nvPicPr>
          <p:cNvPr id="66" name="Google Shape;66;p14"/>
          <p:cNvPicPr preferRelativeResize="0"/>
          <p:nvPr/>
        </p:nvPicPr>
        <p:blipFill>
          <a:blip r:embed="rId3">
            <a:alphaModFix/>
          </a:blip>
          <a:stretch>
            <a:fillRect/>
          </a:stretch>
        </p:blipFill>
        <p:spPr>
          <a:xfrm>
            <a:off x="1720525" y="1017725"/>
            <a:ext cx="5702948" cy="3820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1000"/>
                                        <p:tgtEl>
                                          <p:spTgt spid="6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pic>
        <p:nvPicPr>
          <p:cNvPr id="72" name="Google Shape;72;p15"/>
          <p:cNvPicPr preferRelativeResize="0"/>
          <p:nvPr/>
        </p:nvPicPr>
        <p:blipFill>
          <a:blip r:embed="rId3">
            <a:alphaModFix/>
          </a:blip>
          <a:stretch>
            <a:fillRect/>
          </a:stretch>
        </p:blipFill>
        <p:spPr>
          <a:xfrm>
            <a:off x="3108000" y="929775"/>
            <a:ext cx="5724308" cy="3820976"/>
          </a:xfrm>
          <a:prstGeom prst="rect">
            <a:avLst/>
          </a:prstGeom>
          <a:noFill/>
          <a:ln>
            <a:noFill/>
          </a:ln>
        </p:spPr>
      </p:pic>
      <p:sp>
        <p:nvSpPr>
          <p:cNvPr id="73" name="Google Shape;73;p15"/>
          <p:cNvSpPr txBox="1"/>
          <p:nvPr>
            <p:ph idx="1" type="body"/>
          </p:nvPr>
        </p:nvSpPr>
        <p:spPr>
          <a:xfrm>
            <a:off x="311700" y="1017725"/>
            <a:ext cx="2725200" cy="381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objective of image compression is to reduce irrelevance and redundancy of the image data to be able to store or transmit data in an efficient form. It is concerned with minimizing the number of bits required to represent an image.”</a:t>
            </a:r>
            <a:endParaRPr/>
          </a:p>
        </p:txBody>
      </p:sp>
      <p:sp>
        <p:nvSpPr>
          <p:cNvPr id="74" name="Google Shape;74;p15"/>
          <p:cNvSpPr txBox="1"/>
          <p:nvPr/>
        </p:nvSpPr>
        <p:spPr>
          <a:xfrm>
            <a:off x="1244825" y="4498625"/>
            <a:ext cx="1928700" cy="2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Proxima Nova"/>
                <a:ea typeface="Proxima Nova"/>
                <a:cs typeface="Proxima Nova"/>
                <a:sym typeface="Proxima Nova"/>
              </a:rPr>
              <a:t>-</a:t>
            </a:r>
            <a:r>
              <a:rPr lang="en">
                <a:solidFill>
                  <a:schemeClr val="accent3"/>
                </a:solidFill>
                <a:latin typeface="Proxima Nova"/>
                <a:ea typeface="Proxima Nova"/>
                <a:cs typeface="Proxima Nova"/>
                <a:sym typeface="Proxima Nova"/>
              </a:rPr>
              <a:t>S</a:t>
            </a:r>
            <a:r>
              <a:rPr lang="en">
                <a:solidFill>
                  <a:schemeClr val="accent3"/>
                </a:solidFill>
                <a:latin typeface="Proxima Nova"/>
                <a:ea typeface="Proxima Nova"/>
                <a:cs typeface="Proxima Nova"/>
                <a:sym typeface="Proxima Nova"/>
              </a:rPr>
              <a:t>cience</a:t>
            </a:r>
            <a:r>
              <a:rPr lang="en">
                <a:solidFill>
                  <a:schemeClr val="accent3"/>
                </a:solidFill>
                <a:latin typeface="Proxima Nova"/>
                <a:ea typeface="Proxima Nova"/>
                <a:cs typeface="Proxima Nova"/>
                <a:sym typeface="Proxima Nova"/>
              </a:rPr>
              <a:t>D</a:t>
            </a:r>
            <a:r>
              <a:rPr lang="en">
                <a:solidFill>
                  <a:schemeClr val="accent3"/>
                </a:solidFill>
                <a:latin typeface="Proxima Nova"/>
                <a:ea typeface="Proxima Nova"/>
                <a:cs typeface="Proxima Nova"/>
                <a:sym typeface="Proxima Nova"/>
              </a:rPr>
              <a:t>irect</a:t>
            </a:r>
            <a:endParaRPr>
              <a:solidFill>
                <a:schemeClr val="accent3"/>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additive="base">
                                        <p:cTn dur="1000"/>
                                        <p:tgtEl>
                                          <p:spTgt spid="7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1000"/>
                                        <p:tgtEl>
                                          <p:spTgt spid="7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SVD Review</a:t>
            </a:r>
            <a:endParaRPr/>
          </a:p>
        </p:txBody>
      </p:sp>
      <p:sp>
        <p:nvSpPr>
          <p:cNvPr id="80" name="Google Shape;80;p1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Definition</a:t>
            </a:r>
            <a:r>
              <a:rPr b="1" lang="en"/>
              <a:t>: </a:t>
            </a:r>
            <a:r>
              <a:rPr lang="en"/>
              <a:t>E</a:t>
            </a:r>
            <a:r>
              <a:rPr lang="en"/>
              <a:t>very m x n matrix A can be expressed as a product o</a:t>
            </a:r>
            <a:r>
              <a:rPr lang="en"/>
              <a:t>f U, </a:t>
            </a:r>
            <a:r>
              <a:rPr lang="en"/>
              <a:t>Σ, and V. </a:t>
            </a:r>
            <a:endParaRPr/>
          </a:p>
          <a:p>
            <a:pPr indent="-317500" lvl="1" marL="914400" rtl="0" algn="l">
              <a:spcBef>
                <a:spcPts val="0"/>
              </a:spcBef>
              <a:spcAft>
                <a:spcPts val="0"/>
              </a:spcAft>
              <a:buSzPts val="1400"/>
              <a:buChar char="○"/>
            </a:pPr>
            <a:r>
              <a:rPr lang="en"/>
              <a:t>U and V are </a:t>
            </a:r>
            <a:r>
              <a:rPr i="1" lang="en"/>
              <a:t>orthogonal matrices. </a:t>
            </a:r>
            <a:endParaRPr i="1"/>
          </a:p>
          <a:p>
            <a:pPr indent="-317500" lvl="2" marL="1371600" rtl="0" algn="l">
              <a:spcBef>
                <a:spcPts val="0"/>
              </a:spcBef>
              <a:spcAft>
                <a:spcPts val="0"/>
              </a:spcAft>
              <a:buSzPts val="1400"/>
              <a:buChar char="■"/>
            </a:pPr>
            <a:r>
              <a:rPr lang="en"/>
              <a:t>U entries = right singular </a:t>
            </a:r>
            <a:r>
              <a:rPr lang="en"/>
              <a:t>values as vectors</a:t>
            </a:r>
            <a:endParaRPr/>
          </a:p>
          <a:p>
            <a:pPr indent="-317500" lvl="2" marL="1371600" rtl="0" algn="l">
              <a:spcBef>
                <a:spcPts val="0"/>
              </a:spcBef>
              <a:spcAft>
                <a:spcPts val="0"/>
              </a:spcAft>
              <a:buSzPts val="1400"/>
              <a:buChar char="■"/>
            </a:pPr>
            <a:r>
              <a:rPr lang="en"/>
              <a:t>V entries = left singular values as vectors</a:t>
            </a:r>
            <a:endParaRPr/>
          </a:p>
          <a:p>
            <a:pPr indent="-317500" lvl="1" marL="914400" rtl="0" algn="l">
              <a:spcBef>
                <a:spcPts val="0"/>
              </a:spcBef>
              <a:spcAft>
                <a:spcPts val="0"/>
              </a:spcAft>
              <a:buSzPts val="1400"/>
              <a:buChar char="○"/>
            </a:pPr>
            <a:r>
              <a:rPr lang="en"/>
              <a:t>Σ is a </a:t>
            </a:r>
            <a:r>
              <a:rPr i="1" lang="en"/>
              <a:t>pseudo</a:t>
            </a:r>
            <a:r>
              <a:rPr i="1" lang="en"/>
              <a:t>-diagonal matrix.</a:t>
            </a:r>
            <a:r>
              <a:rPr lang="en"/>
              <a:t> </a:t>
            </a:r>
            <a:endParaRPr/>
          </a:p>
          <a:p>
            <a:pPr indent="-317500" lvl="2" marL="1371600" rtl="0" algn="l">
              <a:spcBef>
                <a:spcPts val="0"/>
              </a:spcBef>
              <a:spcAft>
                <a:spcPts val="0"/>
              </a:spcAft>
              <a:buSzPts val="1400"/>
              <a:buChar char="■"/>
            </a:pPr>
            <a:r>
              <a:rPr lang="en"/>
              <a:t>Σ entries = </a:t>
            </a:r>
            <a:r>
              <a:rPr lang="en"/>
              <a:t>singular values</a:t>
            </a:r>
            <a:endParaRPr/>
          </a:p>
        </p:txBody>
      </p:sp>
      <p:pic>
        <p:nvPicPr>
          <p:cNvPr id="81" name="Google Shape;81;p16"/>
          <p:cNvPicPr preferRelativeResize="0"/>
          <p:nvPr/>
        </p:nvPicPr>
        <p:blipFill>
          <a:blip r:embed="rId3">
            <a:alphaModFix/>
          </a:blip>
          <a:stretch>
            <a:fillRect/>
          </a:stretch>
        </p:blipFill>
        <p:spPr>
          <a:xfrm>
            <a:off x="5066375" y="2038350"/>
            <a:ext cx="3552825" cy="1066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SVD in the Lense of Linear Transformations</a:t>
            </a:r>
            <a:endParaRPr/>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If A is an mxn matrix then:</a:t>
            </a:r>
            <a:endParaRPr/>
          </a:p>
          <a:p>
            <a:pPr indent="0" lvl="0" marL="0" rtl="0" algn="l">
              <a:spcBef>
                <a:spcPts val="1200"/>
              </a:spcBef>
              <a:spcAft>
                <a:spcPts val="0"/>
              </a:spcAft>
              <a:buNone/>
            </a:pPr>
            <a:r>
              <a:rPr lang="en"/>
              <a:t>					A=</a:t>
            </a:r>
            <a:r>
              <a:rPr lang="en"/>
              <a:t>UΣV</a:t>
            </a:r>
            <a:r>
              <a:rPr baseline="30000" lang="en"/>
              <a:t>T</a:t>
            </a:r>
            <a:endParaRPr/>
          </a:p>
          <a:p>
            <a:pPr indent="0" lvl="0" marL="0" rtl="0" algn="l">
              <a:spcBef>
                <a:spcPts val="1200"/>
              </a:spcBef>
              <a:spcAft>
                <a:spcPts val="0"/>
              </a:spcAft>
              <a:buNone/>
            </a:pPr>
            <a:r>
              <a:rPr b="1" lang="en"/>
              <a:t>U</a:t>
            </a:r>
            <a:r>
              <a:rPr lang="en"/>
              <a:t>: Rotation</a:t>
            </a:r>
            <a:endParaRPr/>
          </a:p>
          <a:p>
            <a:pPr indent="0" lvl="0" marL="0" rtl="0" algn="l">
              <a:spcBef>
                <a:spcPts val="1200"/>
              </a:spcBef>
              <a:spcAft>
                <a:spcPts val="0"/>
              </a:spcAft>
              <a:buNone/>
            </a:pPr>
            <a:r>
              <a:rPr b="1" lang="en"/>
              <a:t>Sigma</a:t>
            </a:r>
            <a:r>
              <a:rPr lang="en"/>
              <a:t>: Linear Transformation, Scaling and Vertical/</a:t>
            </a:r>
            <a:r>
              <a:rPr lang="en"/>
              <a:t>Horizontal</a:t>
            </a:r>
            <a:r>
              <a:rPr lang="en"/>
              <a:t> Shift</a:t>
            </a:r>
            <a:endParaRPr/>
          </a:p>
          <a:p>
            <a:pPr indent="0" lvl="0" marL="0" rtl="0" algn="l">
              <a:spcBef>
                <a:spcPts val="1200"/>
              </a:spcBef>
              <a:spcAft>
                <a:spcPts val="0"/>
              </a:spcAft>
              <a:buNone/>
            </a:pPr>
            <a:r>
              <a:rPr b="1" lang="en"/>
              <a:t>V:</a:t>
            </a:r>
            <a:r>
              <a:rPr lang="en"/>
              <a:t> Rotation</a:t>
            </a:r>
            <a:endParaRPr/>
          </a:p>
          <a:p>
            <a:pPr indent="0" lvl="0" marL="0" rtl="0" algn="l">
              <a:spcBef>
                <a:spcPts val="1200"/>
              </a:spcBef>
              <a:spcAft>
                <a:spcPts val="1200"/>
              </a:spcAft>
              <a:buNone/>
            </a:pPr>
            <a:r>
              <a:rPr lang="en"/>
              <a:t>First conduct</a:t>
            </a:r>
            <a:r>
              <a:rPr b="1" lang="en"/>
              <a:t> V</a:t>
            </a:r>
            <a:r>
              <a:rPr b="1" baseline="30000" lang="en"/>
              <a:t>T</a:t>
            </a:r>
            <a:r>
              <a:rPr baseline="30000" lang="en"/>
              <a:t> </a:t>
            </a:r>
            <a:r>
              <a:rPr lang="en"/>
              <a:t>then </a:t>
            </a:r>
            <a:r>
              <a:rPr b="1" lang="en"/>
              <a:t>Σ </a:t>
            </a:r>
            <a:r>
              <a:rPr lang="en"/>
              <a:t>then </a:t>
            </a:r>
            <a:r>
              <a:rPr b="1" lang="en"/>
              <a:t>U. </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 name="Google Shape;94;p18"/>
          <p:cNvPicPr preferRelativeResize="0"/>
          <p:nvPr/>
        </p:nvPicPr>
        <p:blipFill>
          <a:blip r:embed="rId3">
            <a:alphaModFix/>
          </a:blip>
          <a:stretch>
            <a:fillRect/>
          </a:stretch>
        </p:blipFill>
        <p:spPr>
          <a:xfrm>
            <a:off x="519500" y="115913"/>
            <a:ext cx="8105001" cy="4911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0" name="Google Shape;100;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1" name="Google Shape;101;p19"/>
          <p:cNvPicPr preferRelativeResize="0"/>
          <p:nvPr/>
        </p:nvPicPr>
        <p:blipFill>
          <a:blip r:embed="rId3">
            <a:alphaModFix/>
          </a:blip>
          <a:stretch>
            <a:fillRect/>
          </a:stretch>
        </p:blipFill>
        <p:spPr>
          <a:xfrm>
            <a:off x="254475" y="0"/>
            <a:ext cx="8375125" cy="4988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Increasing Rank 1 Matrices</a:t>
            </a:r>
            <a:endParaRPr/>
          </a:p>
        </p:txBody>
      </p:sp>
      <p:sp>
        <p:nvSpPr>
          <p:cNvPr id="107" name="Google Shape;107;p20"/>
          <p:cNvSpPr txBox="1"/>
          <p:nvPr>
            <p:ph idx="1" type="body"/>
          </p:nvPr>
        </p:nvSpPr>
        <p:spPr>
          <a:xfrm>
            <a:off x="311700" y="1152475"/>
            <a:ext cx="8520600" cy="40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Decomposition into sum: Matrix Multiplication</a:t>
            </a:r>
            <a:endParaRPr/>
          </a:p>
          <a:p>
            <a:pPr indent="0" lvl="0" marL="0" rtl="0" algn="l">
              <a:spcBef>
                <a:spcPts val="1200"/>
              </a:spcBef>
              <a:spcAft>
                <a:spcPts val="0"/>
              </a:spcAft>
              <a:buNone/>
            </a:pPr>
            <a:r>
              <a:rPr lang="en"/>
              <a:t>A=U</a:t>
            </a:r>
            <a:r>
              <a:rPr lang="en"/>
              <a:t>ΣV</a:t>
            </a:r>
            <a:r>
              <a:rPr baseline="30000" lang="en"/>
              <a:t>T</a:t>
            </a:r>
            <a:r>
              <a:rPr lang="en"/>
              <a:t> = σ</a:t>
            </a:r>
            <a:r>
              <a:rPr baseline="-25000" lang="en"/>
              <a:t>1</a:t>
            </a:r>
            <a:r>
              <a:rPr b="1" lang="en"/>
              <a:t>u</a:t>
            </a:r>
            <a:r>
              <a:rPr baseline="-25000" lang="en"/>
              <a:t>1</a:t>
            </a:r>
            <a:r>
              <a:rPr lang="en"/>
              <a:t>(v</a:t>
            </a:r>
            <a:r>
              <a:rPr baseline="-25000" lang="en"/>
              <a:t>1</a:t>
            </a:r>
            <a:r>
              <a:rPr lang="en"/>
              <a:t>)</a:t>
            </a:r>
            <a:r>
              <a:rPr baseline="30000" lang="en"/>
              <a:t>T</a:t>
            </a:r>
            <a:r>
              <a:rPr lang="en"/>
              <a:t>+ σ</a:t>
            </a:r>
            <a:r>
              <a:rPr baseline="-25000" lang="en"/>
              <a:t>2</a:t>
            </a:r>
            <a:r>
              <a:rPr b="1" lang="en"/>
              <a:t>u</a:t>
            </a:r>
            <a:r>
              <a:rPr baseline="-25000" lang="en"/>
              <a:t>2</a:t>
            </a:r>
            <a:r>
              <a:rPr lang="en"/>
              <a:t>(v</a:t>
            </a:r>
            <a:r>
              <a:rPr baseline="-25000" lang="en"/>
              <a:t>2</a:t>
            </a:r>
            <a:r>
              <a:rPr lang="en"/>
              <a:t>)</a:t>
            </a:r>
            <a:r>
              <a:rPr baseline="30000" lang="en"/>
              <a:t>T</a:t>
            </a:r>
            <a:r>
              <a:rPr lang="en"/>
              <a:t> + … + σ</a:t>
            </a:r>
            <a:r>
              <a:rPr baseline="-25000" lang="en"/>
              <a:t>r</a:t>
            </a:r>
            <a:r>
              <a:rPr b="1" lang="en"/>
              <a:t>u</a:t>
            </a:r>
            <a:r>
              <a:rPr baseline="-25000" lang="en"/>
              <a:t>r</a:t>
            </a:r>
            <a:r>
              <a:rPr lang="en"/>
              <a:t>(v</a:t>
            </a:r>
            <a:r>
              <a:rPr baseline="-25000" lang="en"/>
              <a:t>r</a:t>
            </a:r>
            <a:r>
              <a:rPr lang="en"/>
              <a:t>)</a:t>
            </a:r>
            <a:r>
              <a:rPr baseline="30000" lang="en"/>
              <a:t>T</a:t>
            </a:r>
            <a:endParaRPr baseline="30000"/>
          </a:p>
          <a:p>
            <a:pPr indent="0" lvl="0" marL="0" rtl="0" algn="l">
              <a:spcBef>
                <a:spcPts val="1200"/>
              </a:spcBef>
              <a:spcAft>
                <a:spcPts val="0"/>
              </a:spcAft>
              <a:buNone/>
            </a:pPr>
            <a:r>
              <a:t/>
            </a:r>
            <a:endParaRPr/>
          </a:p>
          <a:p>
            <a:pPr indent="0" lvl="0" marL="0" rtl="0" algn="l">
              <a:spcBef>
                <a:spcPts val="1200"/>
              </a:spcBef>
              <a:spcAft>
                <a:spcPts val="0"/>
              </a:spcAft>
              <a:buNone/>
            </a:pPr>
            <a:r>
              <a:rPr lang="en"/>
              <a:t>The best rank k approximation of A</a:t>
            </a:r>
            <a:endParaRPr/>
          </a:p>
          <a:p>
            <a:pPr indent="0" lvl="0" marL="0" rtl="0" algn="l">
              <a:spcBef>
                <a:spcPts val="1200"/>
              </a:spcBef>
              <a:spcAft>
                <a:spcPts val="0"/>
              </a:spcAft>
              <a:buNone/>
            </a:pPr>
            <a:r>
              <a:rPr lang="en"/>
              <a:t>A(k) = σ</a:t>
            </a:r>
            <a:r>
              <a:rPr baseline="-25000" lang="en"/>
              <a:t>1</a:t>
            </a:r>
            <a:r>
              <a:rPr b="1" lang="en"/>
              <a:t>u</a:t>
            </a:r>
            <a:r>
              <a:rPr baseline="-25000" lang="en"/>
              <a:t>1</a:t>
            </a:r>
            <a:r>
              <a:rPr lang="en"/>
              <a:t>(v</a:t>
            </a:r>
            <a:r>
              <a:rPr baseline="-25000" lang="en"/>
              <a:t>1</a:t>
            </a:r>
            <a:r>
              <a:rPr lang="en"/>
              <a:t>)</a:t>
            </a:r>
            <a:r>
              <a:rPr baseline="30000" lang="en"/>
              <a:t>T</a:t>
            </a:r>
            <a:r>
              <a:rPr lang="en"/>
              <a:t>+ σ</a:t>
            </a:r>
            <a:r>
              <a:rPr baseline="-25000" lang="en"/>
              <a:t>2</a:t>
            </a:r>
            <a:r>
              <a:rPr b="1" lang="en"/>
              <a:t>u</a:t>
            </a:r>
            <a:r>
              <a:rPr baseline="-25000" lang="en"/>
              <a:t>2</a:t>
            </a:r>
            <a:r>
              <a:rPr lang="en"/>
              <a:t>(v</a:t>
            </a:r>
            <a:r>
              <a:rPr baseline="-25000" lang="en"/>
              <a:t>2</a:t>
            </a:r>
            <a:r>
              <a:rPr lang="en"/>
              <a:t>)</a:t>
            </a:r>
            <a:r>
              <a:rPr baseline="30000" lang="en"/>
              <a:t>T</a:t>
            </a:r>
            <a:r>
              <a:rPr lang="en"/>
              <a:t> + … + σ</a:t>
            </a:r>
            <a:r>
              <a:rPr baseline="-25000" lang="en"/>
              <a:t>k</a:t>
            </a:r>
            <a:r>
              <a:rPr b="1" lang="en"/>
              <a:t>u</a:t>
            </a:r>
            <a:r>
              <a:rPr baseline="-25000" lang="en"/>
              <a:t>k</a:t>
            </a:r>
            <a:r>
              <a:rPr lang="en"/>
              <a:t>(v</a:t>
            </a:r>
            <a:r>
              <a:rPr baseline="-25000" lang="en"/>
              <a:t>k</a:t>
            </a:r>
            <a:r>
              <a:rPr lang="en"/>
              <a:t>)</a:t>
            </a:r>
            <a:r>
              <a:rPr baseline="30000" lang="en"/>
              <a:t>T</a:t>
            </a:r>
            <a:endParaRPr baseline="30000"/>
          </a:p>
          <a:p>
            <a:pPr indent="0" lvl="0" marL="0" rtl="0" algn="l">
              <a:spcBef>
                <a:spcPts val="1200"/>
              </a:spcBef>
              <a:spcAft>
                <a:spcPts val="0"/>
              </a:spcAft>
              <a:buNone/>
            </a:pPr>
            <a:r>
              <a:t/>
            </a:r>
            <a:endParaRPr/>
          </a:p>
          <a:p>
            <a:pPr indent="0" lvl="0" marL="0" rtl="0" algn="l">
              <a:spcBef>
                <a:spcPts val="1200"/>
              </a:spcBef>
              <a:spcAft>
                <a:spcPts val="0"/>
              </a:spcAft>
              <a:buNone/>
            </a:pPr>
            <a:r>
              <a:rPr lang="en"/>
              <a:t>Having a higher k value (# of rank 1 matrices) leads to having a clearer image when it gets multiplied out.</a:t>
            </a:r>
            <a:endParaRPr/>
          </a:p>
          <a:p>
            <a:pPr indent="0" lvl="0" marL="0" rtl="0" algn="l">
              <a:spcBef>
                <a:spcPts val="1200"/>
              </a:spcBef>
              <a:spcAft>
                <a:spcPts val="1200"/>
              </a:spcAft>
              <a:buNone/>
            </a:pPr>
            <a:r>
              <a:rPr lang="en"/>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3" name="Google Shape;113;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21"/>
          <p:cNvPicPr preferRelativeResize="0"/>
          <p:nvPr/>
        </p:nvPicPr>
        <p:blipFill>
          <a:blip r:embed="rId3">
            <a:alphaModFix/>
          </a:blip>
          <a:stretch>
            <a:fillRect/>
          </a:stretch>
        </p:blipFill>
        <p:spPr>
          <a:xfrm>
            <a:off x="78125" y="0"/>
            <a:ext cx="8987751"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